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79" r:id="rId13"/>
    <p:sldId id="280" r:id="rId1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DSjFX5v6vAjsLTPZwhW5AcE3D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3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40CFFB7-0F91-ED0A-3488-59EDAF75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055BBD3F-E782-AA48-0039-9A5C52C0FB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1C7876C5-BFE3-F565-AB5D-78FB3A7F4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42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7F9A6D9-B453-6F68-98AA-86A570504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C8E892AC-6EB5-A8E0-8C87-EC371A894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15F46C91-29AA-BDB7-957E-42694E8EA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241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DA48349-D601-A230-71B0-BFCEEADD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E78D4B07-88A1-DB0D-782D-9C1FCB74B0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174F1A5A-BCA4-53A6-15ED-7B055C409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07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E4E7C4B-ACC8-6297-F242-0EDE2943D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94E02739-C9B0-7E04-DD30-0D81CAD328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1BA4F6EB-DF8B-31C6-B874-7702CFBF06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71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8378D36-FA5D-6998-C14D-D4380CA7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BB084156-ABBF-144E-926A-A81474E19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278CA94B-7C77-B679-0CAF-4224DF474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598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57A7B84-61D9-3483-0693-FA60D8083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96C23437-1190-2BC5-C793-FDC26EF45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0221DF9A-888A-42AE-D5FA-068F1C6449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8900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08E427D-B1A5-3684-D595-86E380DB5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A384AC78-6A0E-1802-CBA4-C9105449F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A72270EF-AD13-2C5D-C1BF-77844213D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41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B6CF53C-5784-582F-EEC0-004B4479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A2301304-6836-99A3-23C9-8D86C681FD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44A31549-E869-3913-5211-8CD5F6B2E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87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CCD82A0-39AF-1A2D-D8E8-27C49C101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780C10A7-AEF1-EC8C-4D57-4476132B3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B132DCF7-D2C9-3EF4-4D1C-120232914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57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FOLIE Balken Blau">
  <p:cSld name="1_TITELFOLIE Balken Blau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3059084" y="3582896"/>
            <a:ext cx="5216215" cy="531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body" idx="1"/>
          </p:nvPr>
        </p:nvSpPr>
        <p:spPr>
          <a:xfrm>
            <a:off x="3059084" y="4182295"/>
            <a:ext cx="5216215" cy="35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8701" y="-308648"/>
            <a:ext cx="7406598" cy="416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3" descr="FH Technikum Wien - University of Applied Scien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874" y="3214292"/>
            <a:ext cx="2622133" cy="165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 01 Grau">
  <p:cSld name="INHALTSFOLIE 01 Grau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/>
          <p:nvPr/>
        </p:nvSpPr>
        <p:spPr>
          <a:xfrm>
            <a:off x="0" y="-1"/>
            <a:ext cx="9144000" cy="4729447"/>
          </a:xfrm>
          <a:prstGeom prst="rect">
            <a:avLst/>
          </a:prstGeom>
          <a:solidFill>
            <a:srgbClr val="7277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80001" y="114303"/>
            <a:ext cx="8768791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body" idx="1"/>
          </p:nvPr>
        </p:nvSpPr>
        <p:spPr>
          <a:xfrm>
            <a:off x="180000" y="607500"/>
            <a:ext cx="8768791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−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Char char="−"/>
              <a:defRPr>
                <a:solidFill>
                  <a:schemeClr val="lt2"/>
                </a:solidFill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Char char="•"/>
              <a:defRPr sz="105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4" name="Google Shape;64;p22"/>
          <p:cNvCxnSpPr/>
          <p:nvPr/>
        </p:nvCxnSpPr>
        <p:spPr>
          <a:xfrm>
            <a:off x="0" y="472944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72777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22"/>
          <p:cNvCxnSpPr/>
          <p:nvPr/>
        </p:nvCxnSpPr>
        <p:spPr>
          <a:xfrm>
            <a:off x="8555052" y="4767638"/>
            <a:ext cx="0" cy="333633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04300"/>
            <a:ext cx="696991" cy="4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 02 Grau">
  <p:cSld name="INHALTSFOLIE 02 Grau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/>
          <p:nvPr/>
        </p:nvSpPr>
        <p:spPr>
          <a:xfrm>
            <a:off x="0" y="-1"/>
            <a:ext cx="9144000" cy="4729447"/>
          </a:xfrm>
          <a:prstGeom prst="rect">
            <a:avLst/>
          </a:prstGeom>
          <a:solidFill>
            <a:srgbClr val="7277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180001" y="114303"/>
            <a:ext cx="8758517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179388" y="607500"/>
            <a:ext cx="43200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−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Char char="−"/>
              <a:defRPr>
                <a:solidFill>
                  <a:schemeClr val="lt2"/>
                </a:solidFill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2"/>
          </p:nvPr>
        </p:nvSpPr>
        <p:spPr>
          <a:xfrm>
            <a:off x="4615632" y="606217"/>
            <a:ext cx="43200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−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Char char="−"/>
              <a:defRPr>
                <a:solidFill>
                  <a:schemeClr val="lt2"/>
                </a:solidFill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4" name="Google Shape;74;p23"/>
          <p:cNvCxnSpPr/>
          <p:nvPr/>
        </p:nvCxnSpPr>
        <p:spPr>
          <a:xfrm>
            <a:off x="8555052" y="4767638"/>
            <a:ext cx="0" cy="333633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23"/>
          <p:cNvCxnSpPr/>
          <p:nvPr/>
        </p:nvCxnSpPr>
        <p:spPr>
          <a:xfrm>
            <a:off x="0" y="472944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72777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04300"/>
            <a:ext cx="696991" cy="4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 01 Blau">
  <p:cSld name="INHALTSFOLIE 01 Blau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>
            <a:off x="0" y="-1"/>
            <a:ext cx="9144000" cy="4729447"/>
          </a:xfrm>
          <a:prstGeom prst="rect">
            <a:avLst/>
          </a:prstGeom>
          <a:solidFill>
            <a:srgbClr val="005A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180001" y="114303"/>
            <a:ext cx="8758517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180000" y="607500"/>
            <a:ext cx="8768791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−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Char char="−"/>
              <a:defRPr>
                <a:solidFill>
                  <a:schemeClr val="lt2"/>
                </a:solidFill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Char char="•"/>
              <a:defRPr sz="105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3" name="Google Shape;83;p24"/>
          <p:cNvCxnSpPr/>
          <p:nvPr/>
        </p:nvCxnSpPr>
        <p:spPr>
          <a:xfrm>
            <a:off x="8555052" y="4767638"/>
            <a:ext cx="0" cy="333633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24"/>
          <p:cNvCxnSpPr/>
          <p:nvPr/>
        </p:nvCxnSpPr>
        <p:spPr>
          <a:xfrm>
            <a:off x="0" y="472944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72777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04300"/>
            <a:ext cx="696991" cy="4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 02 Blau">
  <p:cSld name="INHALTSFOLIE 02 Blau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/>
          <p:nvPr/>
        </p:nvSpPr>
        <p:spPr>
          <a:xfrm>
            <a:off x="0" y="-1"/>
            <a:ext cx="9144000" cy="4729447"/>
          </a:xfrm>
          <a:prstGeom prst="rect">
            <a:avLst/>
          </a:prstGeom>
          <a:solidFill>
            <a:srgbClr val="005A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5"/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8400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1"/>
          </p:nvPr>
        </p:nvSpPr>
        <p:spPr>
          <a:xfrm>
            <a:off x="179388" y="607500"/>
            <a:ext cx="43200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−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Char char="−"/>
              <a:defRPr>
                <a:solidFill>
                  <a:schemeClr val="lt2"/>
                </a:solidFill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4644000" y="607500"/>
            <a:ext cx="43200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−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Char char="−"/>
              <a:defRPr>
                <a:solidFill>
                  <a:schemeClr val="lt2"/>
                </a:solidFill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05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3" name="Google Shape;93;p25"/>
          <p:cNvCxnSpPr/>
          <p:nvPr/>
        </p:nvCxnSpPr>
        <p:spPr>
          <a:xfrm>
            <a:off x="0" y="472944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72777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25"/>
          <p:cNvCxnSpPr/>
          <p:nvPr/>
        </p:nvCxnSpPr>
        <p:spPr>
          <a:xfrm>
            <a:off x="8555052" y="4767638"/>
            <a:ext cx="0" cy="333633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25"/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04300"/>
            <a:ext cx="696991" cy="4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 01 Weiß">
  <p:cSld name="INHALTSFOLIE 01 Weiß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1"/>
          </p:nvPr>
        </p:nvSpPr>
        <p:spPr>
          <a:xfrm>
            <a:off x="180001" y="607500"/>
            <a:ext cx="8775319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14"/>
          <p:cNvCxnSpPr/>
          <p:nvPr/>
        </p:nvCxnSpPr>
        <p:spPr>
          <a:xfrm>
            <a:off x="8555052" y="4767638"/>
            <a:ext cx="0" cy="333633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23;p14"/>
          <p:cNvCxnSpPr/>
          <p:nvPr/>
        </p:nvCxnSpPr>
        <p:spPr>
          <a:xfrm>
            <a:off x="0" y="4737152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72777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14"/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04300"/>
            <a:ext cx="696991" cy="4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 02 Weiß">
  <p:cSld name="INHALTSFOLIE 02 Weiß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8400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179388" y="607500"/>
            <a:ext cx="43200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2"/>
          </p:nvPr>
        </p:nvSpPr>
        <p:spPr>
          <a:xfrm>
            <a:off x="4644614" y="607500"/>
            <a:ext cx="4320000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1" name="Google Shape;31;p15"/>
          <p:cNvCxnSpPr/>
          <p:nvPr/>
        </p:nvCxnSpPr>
        <p:spPr>
          <a:xfrm>
            <a:off x="0" y="4729447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72777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15"/>
          <p:cNvCxnSpPr/>
          <p:nvPr/>
        </p:nvCxnSpPr>
        <p:spPr>
          <a:xfrm>
            <a:off x="8555052" y="4767638"/>
            <a:ext cx="0" cy="333633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04300"/>
            <a:ext cx="696991" cy="4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Balken Blau">
  <p:cSld name="TITELFOLIE Balken Blau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3331747" y="3216528"/>
            <a:ext cx="5694779" cy="43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96"/>
              </a:buClr>
              <a:buSzPts val="2700"/>
              <a:buFont typeface="Arial"/>
              <a:buNone/>
              <a:defRPr sz="2700">
                <a:solidFill>
                  <a:srgbClr val="005A9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3331746" y="3888000"/>
            <a:ext cx="5694779" cy="35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5A96"/>
              </a:buClr>
              <a:buSzPts val="2100"/>
              <a:buNone/>
              <a:defRPr>
                <a:solidFill>
                  <a:srgbClr val="005A9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16" descr="FH Technikum Wien - University of Applied Science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656" y="1020766"/>
            <a:ext cx="41719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Foto Technikum Tag">
  <p:cSld name="TITELFOLIE Foto Technikum Ta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3128963" y="3599414"/>
            <a:ext cx="5897562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3128963" y="4294464"/>
            <a:ext cx="5897561" cy="35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" name="Google Shape;43;p17" descr="FH Technikum Wien - University of Applied Scien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018" y="1916907"/>
            <a:ext cx="3366982" cy="212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Foto Technikum Nacht">
  <p:cSld name="TITELFOLIE Foto Technikum Nac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3133971" y="3599413"/>
            <a:ext cx="5861296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>
                <a:solidFill>
                  <a:schemeClr val="lt1"/>
                </a:solidFill>
                <a:highlight>
                  <a:srgbClr val="72777A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3141785" y="4279053"/>
            <a:ext cx="5861295" cy="35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  <a:highlight>
                  <a:srgbClr val="72777A"/>
                </a:highlight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" name="Google Shape;47;p18" descr="FH Technikum Wien - University of Applied Scien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018" y="1916906"/>
            <a:ext cx="3366982" cy="212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Balken Grau">
  <p:cSld name="TITELFOLIE Balken Grau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title"/>
          </p:nvPr>
        </p:nvSpPr>
        <p:spPr>
          <a:xfrm>
            <a:off x="3331747" y="3216528"/>
            <a:ext cx="5694779" cy="43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3331746" y="3888000"/>
            <a:ext cx="5694779" cy="35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9" descr="FH Technikum Wien - University of Applied Science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656" y="1020766"/>
            <a:ext cx="41719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nur Text Grau">
  <p:cSld name="TITELFOLIE nur Text Grau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title"/>
          </p:nvPr>
        </p:nvSpPr>
        <p:spPr>
          <a:xfrm>
            <a:off x="252000" y="1500740"/>
            <a:ext cx="86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2777A"/>
              </a:buClr>
              <a:buSzPts val="4050"/>
              <a:buFont typeface="Arial"/>
              <a:buNone/>
              <a:defRPr sz="4050">
                <a:solidFill>
                  <a:srgbClr val="72777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252000" y="2663034"/>
            <a:ext cx="8640000" cy="35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5" name="Google Shape;55;p20" descr="FH Technikum Wien - University of Applied Science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8826" y="3208647"/>
            <a:ext cx="3242514" cy="204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nur Text Blau">
  <p:cSld name="TITELFOLIE nur Text Blau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252000" y="1499456"/>
            <a:ext cx="86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96"/>
              </a:buClr>
              <a:buSzPts val="4050"/>
              <a:buFont typeface="Arial"/>
              <a:buNone/>
              <a:defRPr sz="4050">
                <a:solidFill>
                  <a:srgbClr val="005A9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>
            <a:off x="252000" y="2659502"/>
            <a:ext cx="8640000" cy="35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5A96"/>
              </a:buClr>
              <a:buSzPts val="2100"/>
              <a:buNone/>
              <a:defRPr>
                <a:solidFill>
                  <a:srgbClr val="005A9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4pPr>
            <a:lvl5pPr marL="2286000" lvl="4" indent="-2952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highlight>
                  <a:srgbClr val="005A96"/>
                </a:highlight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9" name="Google Shape;59;p21" descr="FH Technikum Wien - University of Applied Science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1312" y="3186162"/>
            <a:ext cx="3242514" cy="204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116682" y="114303"/>
            <a:ext cx="8910638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116682" y="689434"/>
            <a:ext cx="8910638" cy="404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−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4">
          <p15:clr>
            <a:srgbClr val="F26B43"/>
          </p15:clr>
        </p15:guide>
        <p15:guide id="2" orient="horz" pos="72">
          <p15:clr>
            <a:srgbClr val="F26B43"/>
          </p15:clr>
        </p15:guide>
        <p15:guide id="3" orient="horz" pos="2981">
          <p15:clr>
            <a:srgbClr val="F26B43"/>
          </p15:clr>
        </p15:guide>
        <p15:guide id="4" pos="5687">
          <p15:clr>
            <a:srgbClr val="F26B43"/>
          </p15:clr>
        </p15:guide>
        <p15:guide id="5" orient="horz" pos="1620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title"/>
          </p:nvPr>
        </p:nvSpPr>
        <p:spPr>
          <a:xfrm>
            <a:off x="3059084" y="3582896"/>
            <a:ext cx="5216215" cy="531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</a:pPr>
            <a:r>
              <a:rPr lang="en-US"/>
              <a:t>Sleep Spindles Detection</a:t>
            </a:r>
            <a:endParaRPr/>
          </a:p>
        </p:txBody>
      </p:sp>
      <p:sp>
        <p:nvSpPr>
          <p:cNvPr id="103" name="Google Shape;103;p1"/>
          <p:cNvSpPr txBox="1">
            <a:spLocks noGrp="1"/>
          </p:cNvSpPr>
          <p:nvPr>
            <p:ph type="body" idx="1"/>
          </p:nvPr>
        </p:nvSpPr>
        <p:spPr>
          <a:xfrm>
            <a:off x="3059084" y="4182295"/>
            <a:ext cx="5216215" cy="35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</a:pP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E1AEC7C-F1E7-C691-1E52-9BEC7858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DCCF1-04A3-FA7C-6A9A-4C3A4A29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41" y="475197"/>
            <a:ext cx="7709738" cy="4111860"/>
          </a:xfrm>
          <a:prstGeom prst="rect">
            <a:avLst/>
          </a:prstGeom>
        </p:spPr>
      </p:pic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4DB205DA-70A0-075C-3650-8A92CAAC1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What is the output?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D97ED14C-165E-6508-9037-2B9BD34250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001" y="607500"/>
            <a:ext cx="8775319" cy="25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Fira Sans"/>
              </a:rPr>
              <a:t>Length of EEG signal: 180000, Sampling rate: 100.0 Hz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Fira Sans"/>
              </a:rPr>
              <a:t>Length of interested window EEG signal: 180000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Fira Sans"/>
              </a:rPr>
              <a:t>Metrics for Manual Annotation 1: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Fira Sans"/>
              </a:rPr>
              <a:t>TP: 56, TN: 175207, FP: 636, FN: 4101, Precision: 0.081, Sensitivity: 0.013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Fira Sans"/>
              </a:rPr>
              <a:t>Metrics for Manual Annotation 2: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Fira Sans"/>
              </a:rPr>
              <a:t>TP: 162, TN: 168388, FP: 530, FN: 10920, Precision: 0.234, Sensitivity: 0.015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Fira Sans"/>
            </a:endParaRPr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C0635F5A-FB29-EA8E-4F5D-BC8FFF5906E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1BA27C30-DBD3-0C54-A2A2-867CA5FC9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920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F9740DE-2953-C09D-9F33-C71115885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A7645-4E61-6224-9C03-49168633A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57" y="515820"/>
            <a:ext cx="7709738" cy="4111860"/>
          </a:xfrm>
          <a:prstGeom prst="rect">
            <a:avLst/>
          </a:prstGeom>
        </p:spPr>
      </p:pic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1649E400-5638-F038-3A92-07EBAC1A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What is the output?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C1405D61-38F8-CE5F-DDAA-69019755AB7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4866A7B6-B893-CD3D-1E66-E4A9EF4A9D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54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"/>
          <p:cNvSpPr txBox="1">
            <a:spLocks noGrp="1"/>
          </p:cNvSpPr>
          <p:nvPr>
            <p:ph type="body" idx="1"/>
          </p:nvPr>
        </p:nvSpPr>
        <p:spPr>
          <a:xfrm>
            <a:off x="250365" y="803001"/>
            <a:ext cx="8254444" cy="440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380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sz="9600" b="1" dirty="0"/>
              <a:t>QUESTIONS?</a:t>
            </a:r>
            <a:endParaRPr sz="9600" b="1" dirty="0"/>
          </a:p>
        </p:txBody>
      </p:sp>
      <p:sp>
        <p:nvSpPr>
          <p:cNvPr id="309" name="Google Shape;309;p10"/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310" name="Google Shape;310;p10"/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9E3A9-0C6E-00A6-5725-7EF395361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61" b="90000" l="6811" r="980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2553" y="1033349"/>
            <a:ext cx="9144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 txBox="1"/>
          <p:nvPr/>
        </p:nvSpPr>
        <p:spPr>
          <a:xfrm>
            <a:off x="4845650" y="1752675"/>
            <a:ext cx="39864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46" lvl="0" indent="-380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</a:rPr>
              <a:t>Thank you for your attention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529"/>
              <a:buFont typeface="Arial"/>
              <a:buNone/>
            </a:pPr>
            <a:r>
              <a:rPr lang="en-US" sz="2266" dirty="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Team Members and Roles</a:t>
            </a:r>
            <a:endParaRPr sz="3366" dirty="0"/>
          </a:p>
        </p:txBody>
      </p:sp>
      <p:sp>
        <p:nvSpPr>
          <p:cNvPr id="109" name="Google Shape;109;p2"/>
          <p:cNvSpPr txBox="1">
            <a:spLocks noGrp="1"/>
          </p:cNvSpPr>
          <p:nvPr>
            <p:ph type="body" idx="1"/>
          </p:nvPr>
        </p:nvSpPr>
        <p:spPr>
          <a:xfrm>
            <a:off x="180001" y="607500"/>
            <a:ext cx="8775319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</a:t>
            </a:r>
            <a:r>
              <a:rPr lang="en-US" sz="1600" dirty="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 Michael  -  Project Owner</a:t>
            </a: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Khajepur Arash   -  Development Lead</a:t>
            </a: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Najafi Nasim       -  Scientific Lead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</a:t>
            </a:r>
            <a:r>
              <a:rPr lang="en-US" sz="1600" dirty="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 Ali        -  Marketing Lead</a:t>
            </a:r>
            <a:endParaRPr sz="2600" dirty="0"/>
          </a:p>
        </p:txBody>
      </p:sp>
      <p:sp>
        <p:nvSpPr>
          <p:cNvPr id="110" name="Google Shape;110;p2"/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7621" y="-2"/>
            <a:ext cx="4948529" cy="46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FBC1C366-6643-D0D7-D7C8-A7B11274E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DC869FC2-A6FB-8FE0-EE4B-2D9DBC8FC1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262712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529"/>
              <a:buFont typeface="Arial"/>
              <a:buNone/>
            </a:pPr>
            <a:r>
              <a:rPr lang="en-US" sz="2400" dirty="0"/>
              <a:t>Define function</a:t>
            </a:r>
            <a:endParaRPr sz="2400" dirty="0"/>
          </a:p>
        </p:txBody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5621E367-EE70-09FC-42B7-BC3F06633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3513" y="1306465"/>
            <a:ext cx="8775319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EDFA4016-A839-201D-68A0-679F879488D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F5C3205C-7E8E-2415-130D-F1552DDF22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597E4A-B8AC-01DA-34E9-F95E7229C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83" y="1282675"/>
            <a:ext cx="5167563" cy="2308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read_signal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file_name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win_s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win_width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507ECD-90C9-9511-F964-4BBAC6347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83" y="1894279"/>
            <a:ext cx="4572000" cy="2308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detect_spindles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eeg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fs):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21086-56EE-7EE2-20CC-1FD40FF02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83" y="2530341"/>
            <a:ext cx="4026232" cy="2308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calculate_metrics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detected_spindles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manual_annotation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BC5025-9BFF-961B-F262-AA0EC201E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83" y="3155297"/>
            <a:ext cx="5330336" cy="2308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plot_spindles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eeg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fs, spindles, ann_1_win)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64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82C7385C-6B71-0B73-CDE3-AF298FB9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1AB4BC3E-F865-8762-494A-25196C054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read_signal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file_name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win_s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win_width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D8A49DA8-B611-CD56-8FAC-6C75E3BA4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001" y="607500"/>
            <a:ext cx="8775319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C5F2245C-A9D5-C537-58C6-0AA55DA91F8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DD2B3E1F-F3C1-FD3E-C8B6-1BAF72F9A9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A308E-1C8C-2342-B6B6-E58FD921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0" y="708460"/>
            <a:ext cx="5403044" cy="40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3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9EC5FC2-3845-243B-A797-413414AAB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A4D56222-EF2D-6DFE-A077-1CEDFE11A4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detect_spindles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eeg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fs):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D4459295-9C79-C960-6770-AD3B310A52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001" y="607500"/>
            <a:ext cx="8775319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D95CC070-CBF4-FF09-A06C-A89F637C3C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CF5D8762-E901-BBAC-9D57-C10887CA4A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8B814-CF54-7506-D9F1-4923FCCDA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8" y="1417081"/>
            <a:ext cx="8738711" cy="30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9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16F3C75E-9EA8-353C-CA8C-54CA71C6F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FD842767-1DCF-CE2C-830F-B3BF10466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detect_spindles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eeg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fs):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1112F79C-745F-CD3F-C3B4-AE6B6C6CA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001" y="607500"/>
            <a:ext cx="8775319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BE324D61-22D9-1D74-E734-4DB190F732D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2189C9EC-86AF-A10D-FD77-B461FFB35E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A896F-BE14-18A1-713F-6DB91E3B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0" y="878820"/>
            <a:ext cx="7082208" cy="38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1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5416A497-9790-02EF-5AFB-5E49F9CB1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045ECA17-6B98-6EF5-FFC7-859ABCDFE4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calculate_metrics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detected_spindles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manual_annotation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50CA7DD3-6463-CE28-FB30-4D1ACDCEA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001" y="607500"/>
            <a:ext cx="8775319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0C8261D2-0E96-33E7-66A3-25D84992C0D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88662852-26A5-4E72-494F-FF683D46AD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72F89-62F0-7213-6916-9F2666C0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7" y="553456"/>
            <a:ext cx="8405423" cy="39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3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2B682E3-2174-B0C0-803F-DFBABD5D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5B2388BB-E445-F594-CE64-DC840CF11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plot_spindles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eeg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fs, spindles, ann_1_win)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0F2DFAB2-6762-34B3-FFF4-1DC7334D4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001" y="607500"/>
            <a:ext cx="8775319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4ACE0572-95E9-C652-4639-71F027A9ADD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995F4EDD-E9F5-E034-DA0F-4E98CE0D92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9E40B-A419-DA16-540E-722CAADE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8" y="534696"/>
            <a:ext cx="6474441" cy="41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5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8A6286C-4CEB-8472-4FE5-403F08833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923A1D9B-5B0C-82C0-836F-57C2396B7B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114303"/>
            <a:ext cx="8775320" cy="43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How to use this library?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3233C47E-B14D-0870-68EA-AA66C4E6A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001" y="607500"/>
            <a:ext cx="8775319" cy="4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53A6DF27-A296-4023-C3ED-E07EB2D2977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Sleep spindles detection |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Emeagi, Najafi, Khajepur</a:t>
            </a:r>
            <a:r>
              <a:rPr lang="en-US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b="0" i="0" u="none" strike="noStrike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Izadipour </a:t>
            </a:r>
            <a:r>
              <a:rPr lang="en-US"/>
              <a:t> | 2024,10</a:t>
            </a:r>
            <a:endParaRPr/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1986D357-7C35-4EC9-1A5C-2E78162B16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20CC7-77E4-DF18-6036-6CF6C6A2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2" y="581047"/>
            <a:ext cx="7006722" cy="41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Custom 2">
      <a:dk1>
        <a:srgbClr val="000000"/>
      </a:dk1>
      <a:lt1>
        <a:srgbClr val="FFFFFF"/>
      </a:lt1>
      <a:dk2>
        <a:srgbClr val="72777A"/>
      </a:dk2>
      <a:lt2>
        <a:srgbClr val="FFFFFF"/>
      </a:lt2>
      <a:accent1>
        <a:srgbClr val="72777A"/>
      </a:accent1>
      <a:accent2>
        <a:srgbClr val="AAADAF"/>
      </a:accent2>
      <a:accent3>
        <a:srgbClr val="8BB31D"/>
      </a:accent3>
      <a:accent4>
        <a:srgbClr val="B9D177"/>
      </a:accent4>
      <a:accent5>
        <a:srgbClr val="00649C"/>
      </a:accent5>
      <a:accent6>
        <a:srgbClr val="66A2C4"/>
      </a:accent6>
      <a:hlink>
        <a:srgbClr val="00649C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412</Words>
  <Application>Microsoft Office PowerPoint</Application>
  <PresentationFormat>On-screen Show (16:9)</PresentationFormat>
  <Paragraphs>64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Fira Sans</vt:lpstr>
      <vt:lpstr>Calibri</vt:lpstr>
      <vt:lpstr>JetBrains Mono</vt:lpstr>
      <vt:lpstr>Office</vt:lpstr>
      <vt:lpstr>Sleep Spindles Detection</vt:lpstr>
      <vt:lpstr>Team Members and Roles</vt:lpstr>
      <vt:lpstr>Define function</vt:lpstr>
      <vt:lpstr>def read_signal(file_name, win_s, win_width):</vt:lpstr>
      <vt:lpstr>def detect_spindles(eeg, fs):</vt:lpstr>
      <vt:lpstr>def detect_spindles(eeg, fs):</vt:lpstr>
      <vt:lpstr>def calculate_metrics(detected_spindles, manual_annotation):</vt:lpstr>
      <vt:lpstr>def plot_spindles(eeg, fs, spindles, ann_1_win)</vt:lpstr>
      <vt:lpstr>How to use this library?</vt:lpstr>
      <vt:lpstr>What is the output?</vt:lpstr>
      <vt:lpstr>What is the output?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 Izadipour</dc:creator>
  <cp:lastModifiedBy>arash khajepur</cp:lastModifiedBy>
  <cp:revision>6</cp:revision>
  <dcterms:created xsi:type="dcterms:W3CDTF">2024-10-03T14:27:43Z</dcterms:created>
  <dcterms:modified xsi:type="dcterms:W3CDTF">2024-10-21T14:15:20Z</dcterms:modified>
</cp:coreProperties>
</file>